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4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340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042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768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32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89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63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361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1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547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10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215E10C-3E63-418F-95FE-FCEA871ED4B7}" type="datetimeFigureOut">
              <a:rPr lang="pl-PL" smtClean="0"/>
              <a:t>15.11.2023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E1BF0BB-1486-4B6F-B1CF-12BA59CC4F82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697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GDt_ZBRhXQ" TargetMode="External"/><Relationship Id="rId7" Type="http://schemas.openxmlformats.org/officeDocument/2006/relationships/hyperlink" Target="https://www.youtube.com/watch?v=ggWV8zAU4pI" TargetMode="External"/><Relationship Id="rId2" Type="http://schemas.openxmlformats.org/officeDocument/2006/relationships/hyperlink" Target="https://www.youtube.com/watch?v=OX5rFoRQxVc&amp;t=139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akHy7Jk6XE" TargetMode="External"/><Relationship Id="rId5" Type="http://schemas.openxmlformats.org/officeDocument/2006/relationships/hyperlink" Target="https://www.youtube.com/watch?v=QyZRwDScrDw" TargetMode="External"/><Relationship Id="rId4" Type="http://schemas.openxmlformats.org/officeDocument/2006/relationships/hyperlink" Target="https://www.youtube.com/watch?v=BbzKI-V3mD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i="1" dirty="0" smtClean="0"/>
              <a:t>Koncepcja pedagogiczna </a:t>
            </a:r>
            <a:br>
              <a:rPr lang="pl-PL" b="1" i="1" dirty="0" smtClean="0"/>
            </a:br>
            <a:r>
              <a:rPr lang="pl-PL" b="1" i="1" dirty="0" smtClean="0"/>
              <a:t>f. Froebla</a:t>
            </a:r>
            <a:endParaRPr lang="pl-PL" b="1" i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/>
              <a:t>Przedszkole nr 54 w Lublinie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495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4309" y="422694"/>
            <a:ext cx="6258465" cy="5986732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000" b="1" kern="0" dirty="0">
                <a:solidFill>
                  <a:srgbClr val="663300"/>
                </a:solidFill>
                <a:latin typeface="Corbel" pitchFamily="34" charset="0"/>
              </a:rPr>
              <a:t>	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7</a:t>
            </a:r>
            <a:r>
              <a:rPr lang="pl-PL" sz="2400" b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tworzy zestaw mozaiki geometrycznej złożonej z kół, półkoli, rombów, kwadratów oraz różnych rodzajów trójkątów                           w następujących kolorach: zielonym, czerwonym, fioletowym, białym, czarnym, niebieskim oraz żółtym. Każda z figur ma średnicę  ok. 1 cm.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Oprócz poznawania nazw figur, różnicowania kształtów i kolorów,                       w kontakcie z Darem 7 dziecko ma okazję do komponowania obrazów, łączenia kolorów i figur, układania rytmów, poszukiwania zależności oraz podobieństw. Dar 7 to bogactwo kształtów, kolorów 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możliwości.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85" y="422694"/>
            <a:ext cx="3613523" cy="5693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30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9969" y="508958"/>
            <a:ext cx="6556075" cy="5972930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000" kern="0" dirty="0">
                <a:solidFill>
                  <a:srgbClr val="663300"/>
                </a:solidFill>
                <a:latin typeface="Corbel" pitchFamily="34" charset="0"/>
              </a:rPr>
              <a:t>	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8</a:t>
            </a:r>
            <a:r>
              <a:rPr lang="pl-PL" sz="2400" b="1" i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to proste patyczki o zróżnicowanej długości – od 2,5 cm do 15 cm. Spośród każdej długości występują patyczki w takich samych kolorach, jak elementy Daru 7- zielonym, czerwonym, fioletowym, białym, czarnym, niebieskim oraz żółtym.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Otrzymując Dar 8 dziecko zyskuje możliwość porównywania długości, odmierzania, nazywania kolorów, układania rytmów,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ale </a:t>
            </a:r>
            <a:r>
              <a:rPr lang="pl-PL" sz="2400" b="1" kern="0" dirty="0">
                <a:latin typeface="Garamond" pitchFamily="18" charset="0"/>
              </a:rPr>
              <a:t>także pojedynczych liter czy całych wyrazów. Dar 8 to także doskonałe narzędzie konstrukcyjne. Rozwija sprawność manualną, wyobraźnię przestrzenną, pobudza do poszukiwania i tworzenia.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80" y="508958"/>
            <a:ext cx="3599652" cy="547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89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70408" y="534838"/>
            <a:ext cx="6556076" cy="5998809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000" kern="0" dirty="0">
                <a:solidFill>
                  <a:srgbClr val="663300"/>
                </a:solidFill>
                <a:latin typeface="Corbel" pitchFamily="34" charset="0"/>
              </a:rPr>
              <a:t>	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9 </a:t>
            </a:r>
            <a:r>
              <a:rPr lang="pl-PL" sz="2400" b="1" kern="0" dirty="0">
                <a:latin typeface="Garamond" pitchFamily="18" charset="0"/>
              </a:rPr>
              <a:t>to zestaw kół oraz półkoli w kolorach czerwonym, zielonym, niebieskim, fioletowym, żółtym oraz pomarańczowym.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Kształtuje </a:t>
            </a:r>
            <a:r>
              <a:rPr lang="pl-PL" sz="2400" b="1" kern="0" dirty="0">
                <a:latin typeface="Garamond" pitchFamily="18" charset="0"/>
              </a:rPr>
              <a:t>on pojęcie </a:t>
            </a:r>
            <a:r>
              <a:rPr lang="pl-PL" sz="2400" b="1" kern="0" dirty="0" smtClean="0">
                <a:latin typeface="Garamond" pitchFamily="18" charset="0"/>
              </a:rPr>
              <a:t>całości </a:t>
            </a:r>
            <a:r>
              <a:rPr lang="pl-PL" sz="2400" b="1" kern="0" dirty="0">
                <a:latin typeface="Garamond" pitchFamily="18" charset="0"/>
              </a:rPr>
              <a:t>oraz połowy.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Różnorodność kolorów sprzyja budowaniu obrazów pochodzących wprost z dziecięcej wyobraźni.  Magiczny świat kolorowych </a:t>
            </a:r>
            <a:r>
              <a:rPr lang="pl-PL" sz="2400" b="1" kern="0" dirty="0">
                <a:latin typeface="Garamond" pitchFamily="18" charset="0"/>
              </a:rPr>
              <a:t>k</a:t>
            </a:r>
            <a:r>
              <a:rPr lang="pl-PL" sz="2400" b="1" kern="0" dirty="0" smtClean="0">
                <a:latin typeface="Garamond" pitchFamily="18" charset="0"/>
              </a:rPr>
              <a:t>ół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półkoli jednocześnie inspiruje do twórczości, oraz do poszukiwania całości, cykliczności, logiki  i porządku.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86" y="534838"/>
            <a:ext cx="3647635" cy="559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1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89584" y="457200"/>
            <a:ext cx="6374921" cy="5852160"/>
          </a:xfrm>
        </p:spPr>
        <p:txBody>
          <a:bodyPr>
            <a:normAutofit/>
          </a:bodyPr>
          <a:lstStyle/>
          <a:p>
            <a:pPr lvl="0" algn="ctr"/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10 </a:t>
            </a:r>
            <a:r>
              <a:rPr lang="pl-PL" sz="2400" b="1" kern="0" dirty="0">
                <a:latin typeface="Garamond" pitchFamily="18" charset="0"/>
              </a:rPr>
              <a:t>to fioletowe, czarne, zielone, niebieskie, białe, czerwone, pomarańczowe i żółte drewniane punkty o średnicy 0,5 cm. Stanowią doskonałe uzupełnienie poprzednich Darów, ale same w sobie stwarzają okazję do odtwarzania kształtów piękna, kształtów natury. Maleńkie „kropki” łączące się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harmonijną całość dziecięcych obrazów, kształtują precyzję ruchów oraz wysokie poczucie estetyki. Stanowią też doskonały materiał dydaktyczny zarówno do edukacji matematycznej, jak i językowej.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577" y="457200"/>
            <a:ext cx="3692105" cy="565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0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5297" y="526211"/>
            <a:ext cx="6918386" cy="6202393"/>
          </a:xfrm>
        </p:spPr>
        <p:txBody>
          <a:bodyPr>
            <a:normAutofit lnSpcReduction="10000"/>
          </a:bodyPr>
          <a:lstStyle/>
          <a:p>
            <a:pPr lvl="0" algn="ctr">
              <a:lnSpc>
                <a:spcPct val="100000"/>
              </a:lnSpc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5B </a:t>
            </a:r>
            <a:r>
              <a:rPr lang="pl-PL" sz="2400" b="1" kern="0" dirty="0">
                <a:latin typeface="Garamond" pitchFamily="18" charset="0"/>
              </a:rPr>
              <a:t>stanowi kontynuację i uzupełnienie daru 5, ale również doskonale współgra </a:t>
            </a:r>
            <a:r>
              <a:rPr lang="pl-PL" sz="2400" b="1" kern="0" dirty="0" smtClean="0">
                <a:latin typeface="Garamond" pitchFamily="18" charset="0"/>
              </a:rPr>
              <a:t>z </a:t>
            </a:r>
            <a:r>
              <a:rPr lang="pl-PL" sz="2400" b="1" kern="0" dirty="0">
                <a:latin typeface="Garamond" pitchFamily="18" charset="0"/>
              </a:rPr>
              <a:t>pozostałymi darami. Linia cięcia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sześcianach i wyżłobione tunele stwarzają okazję do rozwijania inwencji twórczej, wznoszenia bardziej skomplikowanych konstrukcji, </a:t>
            </a:r>
            <a:r>
              <a:rPr lang="pl-PL" sz="2400" b="1" kern="0" dirty="0" smtClean="0">
                <a:latin typeface="Garamond" pitchFamily="18" charset="0"/>
              </a:rPr>
              <a:t>a </a:t>
            </a:r>
            <a:r>
              <a:rPr lang="pl-PL" sz="2400" b="1" kern="0" dirty="0">
                <a:latin typeface="Garamond" pitchFamily="18" charset="0"/>
              </a:rPr>
              <a:t>także skłaniają do poszukiwania pasujących do siebie elementów</a:t>
            </a:r>
            <a:r>
              <a:rPr lang="pl-PL" sz="2400" b="1" kern="0" dirty="0" smtClean="0">
                <a:latin typeface="Garamond" pitchFamily="18" charset="0"/>
              </a:rPr>
              <a:t>.</a:t>
            </a:r>
          </a:p>
          <a:p>
            <a:pPr lvl="0" algn="ctr">
              <a:lnSpc>
                <a:spcPct val="100000"/>
              </a:lnSpc>
            </a:pPr>
            <a:endParaRPr lang="pl-PL" sz="2400" b="1" kern="0" dirty="0" smtClean="0">
              <a:latin typeface="Garamond" pitchFamily="18" charset="0"/>
            </a:endParaRP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5P </a:t>
            </a:r>
            <a:r>
              <a:rPr lang="pl-PL" sz="2400" b="1" kern="0" dirty="0">
                <a:latin typeface="Garamond" pitchFamily="18" charset="0"/>
              </a:rPr>
              <a:t>tworzy zestaw sześcianów z cyframi od 0 do 9 przeznaczonych do nawlekania oraz komplet 3 okręgów podzielonych na 2,3 oraz 4 równe części. 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Dar 5P jest doskonały do kształtowania pojęć matematycznych, wprowadzania ułamków. Stwarza nieskończone możliwości użycia, tworzenia zadań, opowiadań, szukania „sprawiedliwych” </a:t>
            </a:r>
            <a:r>
              <a:rPr lang="pl-PL" sz="2400" b="1" kern="0" dirty="0" smtClean="0">
                <a:latin typeface="Garamond" pitchFamily="18" charset="0"/>
              </a:rPr>
              <a:t>rozwiązań w </a:t>
            </a:r>
            <a:r>
              <a:rPr lang="pl-PL" sz="2400" b="1" kern="0" dirty="0">
                <a:latin typeface="Garamond" pitchFamily="18" charset="0"/>
              </a:rPr>
              <a:t>codziennym życiu.</a:t>
            </a:r>
          </a:p>
          <a:p>
            <a:pPr lvl="0" algn="ctr"/>
            <a:endParaRPr lang="pl-PL" sz="2400" b="1" kern="0" dirty="0">
              <a:latin typeface="Garamond" pitchFamily="18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76" y="526211"/>
            <a:ext cx="2645893" cy="263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75" y="3294216"/>
            <a:ext cx="2645893" cy="270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9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56671" y="491706"/>
            <a:ext cx="6633713" cy="5817654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</a:t>
            </a:r>
            <a:r>
              <a:rPr lang="pl-PL" sz="2800" b="1" i="1" kern="0" dirty="0">
                <a:solidFill>
                  <a:srgbClr val="FFFF00"/>
                </a:solidFill>
                <a:latin typeface="Garamond" pitchFamily="18" charset="0"/>
              </a:rPr>
              <a:t>1.1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składa się z koralików do nawlekania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różnych kształtach: sześcianu, kuli oraz walca, występujących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sześciu kolorach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- </a:t>
            </a:r>
            <a:r>
              <a:rPr lang="pl-PL" sz="2400" b="1" kern="0" dirty="0">
                <a:latin typeface="Garamond" pitchFamily="18" charset="0"/>
              </a:rPr>
              <a:t>pomarańczowym, żółtym, zielonym, niebieskim, fioletowym  i czerwonym oraz jednego sznurowadła w kolorze czarnym. Sznurowadło zakończone pałeczkami z plastiku ułatwiającymi nawlekanie.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Zestaw rozwija precyzję ruchów oraz zdolności motoryczne, manipulacyjne dziecka.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Kształtuje pojęcia matematyczne, rytmy, rozwija pamięć </a:t>
            </a: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wyobraźnię.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106" y="491706"/>
            <a:ext cx="3364302" cy="581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2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06838" y="563303"/>
            <a:ext cx="6167887" cy="5705511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</a:t>
            </a:r>
            <a:r>
              <a:rPr lang="pl-PL" sz="2800" b="1" i="1" kern="0" dirty="0">
                <a:solidFill>
                  <a:srgbClr val="FFFF00"/>
                </a:solidFill>
                <a:latin typeface="Garamond" pitchFamily="18" charset="0"/>
              </a:rPr>
              <a:t>1.2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- </a:t>
            </a:r>
            <a:r>
              <a:rPr lang="pl-PL" sz="2400" b="1" kern="0" dirty="0">
                <a:latin typeface="Garamond" pitchFamily="18" charset="0"/>
              </a:rPr>
              <a:t>w skład Daru 1.2 wchodzi drewniana niebieska plansza </a:t>
            </a:r>
            <a:r>
              <a:rPr lang="pl-PL" sz="2400" b="1" kern="0" dirty="0" err="1">
                <a:latin typeface="Garamond" pitchFamily="18" charset="0"/>
              </a:rPr>
              <a:t>przewlekanka</a:t>
            </a:r>
            <a:r>
              <a:rPr lang="pl-PL" sz="2400" b="1" kern="0" dirty="0">
                <a:latin typeface="Garamond" pitchFamily="18" charset="0"/>
              </a:rPr>
              <a:t>, 8 kolorowych i wytrzymałych sznurowadeł zakończonych pałeczkami z plastiku ułatwiającymi nawlekanie oraz kulki do układania na planszy w ośmiu różnych kolorach: zielonym, pomarańczowym, niebieskim, fioletowym, żółtym czerwonym, czarnym i białym.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Zabawa Darem 1.2 rozwija wyobraźnię, precyzję oraz zdolności motoryczne dziecka. Podczas przewlekania sznureczka dzieci uczą się koncentracji i logicznego myślenia. Ćwiczą koordynację oko - ręka. 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095" y="618512"/>
            <a:ext cx="3666226" cy="565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7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4310" y="1302589"/>
            <a:ext cx="6366294" cy="5463971"/>
          </a:xfrm>
        </p:spPr>
        <p:txBody>
          <a:bodyPr/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Drewniana 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siatka geometryczna </a:t>
            </a:r>
            <a:r>
              <a:rPr lang="pl-PL" sz="2400" b="1" kern="0" dirty="0">
                <a:latin typeface="Garamond" pitchFamily="18" charset="0"/>
              </a:rPr>
              <a:t>o wymiarach 40cm x 40cm, będąca doskonałym uzupełnieniem pracy ze schematami stanowi idealne podłoże do budowania przez dzieci swobodnych konstrukcji.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Rozwija sprawność manualną, wyobraźnię przestrzenną, pobudza </a:t>
            </a:r>
            <a:r>
              <a:rPr lang="pl-PL" sz="2400" b="1" kern="0" dirty="0" smtClean="0">
                <a:latin typeface="Garamond" pitchFamily="18" charset="0"/>
              </a:rPr>
              <a:t>do </a:t>
            </a:r>
            <a:r>
              <a:rPr lang="pl-PL" sz="2400" b="1" kern="0" dirty="0">
                <a:latin typeface="Garamond" pitchFamily="18" charset="0"/>
              </a:rPr>
              <a:t>poszukiwania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tworzenia nowych budowli.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68" y="845389"/>
            <a:ext cx="3835457" cy="45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2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58634" y="300545"/>
            <a:ext cx="9720072" cy="1499616"/>
          </a:xfrm>
        </p:spPr>
        <p:txBody>
          <a:bodyPr/>
          <a:lstStyle/>
          <a:p>
            <a:pPr algn="ctr"/>
            <a:r>
              <a:rPr lang="pl-PL" b="1" i="1" dirty="0" smtClean="0"/>
              <a:t>ZALETY PRACY Z DARAMI FROEBLA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5390" y="1483743"/>
            <a:ext cx="10852030" cy="5262114"/>
          </a:xfrm>
        </p:spPr>
        <p:txBody>
          <a:bodyPr>
            <a:normAutofit fontScale="92500" lnSpcReduction="20000"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kern="0" dirty="0" smtClean="0">
                <a:latin typeface="Garamond" pitchFamily="18" charset="0"/>
              </a:rPr>
              <a:t>	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Dary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służą dzieciom jako zabawki </a:t>
            </a:r>
            <a:r>
              <a:rPr lang="pl-PL" sz="2400" b="1" kern="0" dirty="0">
                <a:latin typeface="Garamond" pitchFamily="18" charset="0"/>
              </a:rPr>
              <a:t>do swobodnych zabaw konstrukcyjnych, tematycznych, ruchowych i badawczych oraz są materiałem wykorzystywanym do zabaw  zorganizowanych przez nauczyciela, czyli zabaw dydaktycznych.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 smtClean="0">
                <a:latin typeface="Garamond" pitchFamily="18" charset="0"/>
              </a:rPr>
              <a:t>	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Dary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są wykorzystywane w toku spotkań w 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Porannym kole </a:t>
            </a:r>
            <a:r>
              <a:rPr lang="pl-PL" sz="2400" b="1" kern="0" dirty="0">
                <a:latin typeface="Garamond" pitchFamily="18" charset="0"/>
              </a:rPr>
              <a:t>i stanowią materiał, który pomaga zilustrować treści </a:t>
            </a:r>
            <a:r>
              <a:rPr lang="pl-PL" sz="2400" b="1" kern="0" dirty="0" smtClean="0">
                <a:latin typeface="Garamond" pitchFamily="18" charset="0"/>
              </a:rPr>
              <a:t>dydaktyczne</a:t>
            </a:r>
            <a:r>
              <a:rPr lang="pl-PL" sz="2400" b="1" kern="0" dirty="0" smtClean="0">
                <a:latin typeface="Garamond" pitchFamily="18" charset="0"/>
              </a:rPr>
              <a:t>. Za </a:t>
            </a:r>
            <a:r>
              <a:rPr lang="pl-PL" sz="2400" b="1" kern="0" dirty="0">
                <a:latin typeface="Garamond" pitchFamily="18" charset="0"/>
              </a:rPr>
              <a:t>pomocą darów dzieci i nauczyciel mogą ilustrować treść bajek, wierszy, opowiadań, ale również treści zadań matematycznych.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 smtClean="0">
                <a:latin typeface="Garamond" pitchFamily="18" charset="0"/>
              </a:rPr>
              <a:t>	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Dary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służą wzbogacaniu wiedzy dzieci o świecie oraz rozwijają szereg umiejętności: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kern="0" dirty="0">
                <a:latin typeface="Garamond" pitchFamily="18" charset="0"/>
              </a:rPr>
              <a:t>sprawność manualną,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kern="0" dirty="0">
                <a:latin typeface="Garamond" pitchFamily="18" charset="0"/>
              </a:rPr>
              <a:t>wyobraźnię przestrzenną,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kern="0" dirty="0">
                <a:latin typeface="Garamond" pitchFamily="18" charset="0"/>
              </a:rPr>
              <a:t>myślenie twórcze,</a:t>
            </a:r>
            <a:r>
              <a:rPr lang="pl-PL" sz="2400" b="1" dirty="0">
                <a:latin typeface="Garamond" pitchFamily="18" charset="0"/>
              </a:rPr>
              <a:t> 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dirty="0">
                <a:latin typeface="Garamond" pitchFamily="18" charset="0"/>
              </a:rPr>
              <a:t>kompetencje pamięciowe,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dirty="0">
                <a:latin typeface="Garamond" pitchFamily="18" charset="0"/>
              </a:rPr>
              <a:t>aktywność werbalną, 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dirty="0">
                <a:latin typeface="Garamond" pitchFamily="18" charset="0"/>
              </a:rPr>
              <a:t>pojęcia matematyczne (figury geometryczne, zbiory, liczby naturalne) procesy poznawcze: zdolności porównywania, porządkowania, przyporządkowywania, abstrahowania i uogólniania,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Tx/>
              <a:buChar char="‒"/>
              <a:defRPr/>
            </a:pPr>
            <a:r>
              <a:rPr lang="pl-PL" sz="2400" b="1" dirty="0">
                <a:latin typeface="Garamond" pitchFamily="18" charset="0"/>
              </a:rPr>
              <a:t>kompetencje społeczne i komunikacyjne.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27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15502" y="311931"/>
            <a:ext cx="9720072" cy="1499616"/>
          </a:xfrm>
        </p:spPr>
        <p:txBody>
          <a:bodyPr/>
          <a:lstStyle/>
          <a:p>
            <a:pPr algn="ctr"/>
            <a:r>
              <a:rPr lang="pl-PL" b="1" i="1" dirty="0" smtClean="0"/>
              <a:t>Zajęcia dydaktyczne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42778" y="1685385"/>
            <a:ext cx="6360082" cy="4692770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  <a:cs typeface="Arial"/>
              </a:rPr>
              <a:t>Zajęcia kierowane realizowane są pod postacią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Spotkań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w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kole i/lub Pracy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w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grupach zabawowo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-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zadaniowych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.</a:t>
            </a:r>
            <a:b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</a:b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Spotkania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w kole </a:t>
            </a:r>
            <a:r>
              <a:rPr lang="pl-PL" sz="2400" b="1" kern="0" dirty="0">
                <a:latin typeface="Garamond" pitchFamily="18" charset="0"/>
                <a:cs typeface="Arial"/>
              </a:rPr>
              <a:t>mają charakter edukacyjny.  </a:t>
            </a:r>
            <a:r>
              <a:rPr lang="pl-PL" sz="2400" b="1" kern="0" dirty="0" smtClean="0">
                <a:latin typeface="Garamond" pitchFamily="18" charset="0"/>
                <a:cs typeface="Arial"/>
              </a:rPr>
              <a:t/>
            </a:r>
            <a:br>
              <a:rPr lang="pl-PL" sz="2400" b="1" kern="0" dirty="0" smtClean="0">
                <a:latin typeface="Garamond" pitchFamily="18" charset="0"/>
                <a:cs typeface="Arial"/>
              </a:rPr>
            </a:br>
            <a:r>
              <a:rPr lang="pl-PL" sz="2400" b="1" kern="0" dirty="0" smtClean="0">
                <a:latin typeface="Garamond" pitchFamily="18" charset="0"/>
                <a:cs typeface="Arial"/>
              </a:rPr>
              <a:t>W </a:t>
            </a:r>
            <a:r>
              <a:rPr lang="pl-PL" sz="2400" b="1" kern="0" dirty="0">
                <a:latin typeface="Garamond" pitchFamily="18" charset="0"/>
                <a:cs typeface="Arial"/>
              </a:rPr>
              <a:t>celu realizacji podstawy programowej i tym samym wzbogacania wiedzy i rozwijania umiejętności dzieci </a:t>
            </a:r>
            <a:r>
              <a:rPr lang="pl-PL" sz="2400" b="1" kern="0" dirty="0" smtClean="0">
                <a:latin typeface="Garamond" pitchFamily="18" charset="0"/>
                <a:cs typeface="Arial"/>
              </a:rPr>
              <a:t>w </a:t>
            </a:r>
            <a:r>
              <a:rPr lang="pl-PL" sz="2400" b="1" kern="0" dirty="0">
                <a:latin typeface="Garamond" pitchFamily="18" charset="0"/>
                <a:cs typeface="Arial"/>
              </a:rPr>
              <a:t>poszczególne dni realizowane są różne rodzaje treści dydaktycznych: aktywność językowa, artystyczna, matematyczna, przyrodnicza  </a:t>
            </a:r>
            <a:r>
              <a:rPr lang="pl-PL" sz="2400" b="1" kern="0" dirty="0" smtClean="0">
                <a:latin typeface="Garamond" pitchFamily="18" charset="0"/>
                <a:cs typeface="Arial"/>
              </a:rPr>
              <a:t/>
            </a:r>
            <a:br>
              <a:rPr lang="pl-PL" sz="2400" b="1" kern="0" dirty="0" smtClean="0">
                <a:latin typeface="Garamond" pitchFamily="18" charset="0"/>
                <a:cs typeface="Arial"/>
              </a:rPr>
            </a:br>
            <a:r>
              <a:rPr lang="pl-PL" sz="2400" b="1" kern="0" dirty="0" smtClean="0">
                <a:latin typeface="Garamond" pitchFamily="18" charset="0"/>
                <a:cs typeface="Arial"/>
              </a:rPr>
              <a:t>i </a:t>
            </a:r>
            <a:r>
              <a:rPr lang="pl-PL" sz="2400" b="1" kern="0" dirty="0">
                <a:latin typeface="Garamond" pitchFamily="18" charset="0"/>
                <a:cs typeface="Arial"/>
              </a:rPr>
              <a:t>ekologiczna, ruchowa, zdrowotna.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lang="pl-PL" sz="1000" kern="0" dirty="0">
              <a:solidFill>
                <a:srgbClr val="000000"/>
              </a:solidFill>
              <a:latin typeface="Garamond" pitchFamily="18" charset="0"/>
              <a:cs typeface="Arial"/>
            </a:endParaRP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000" kern="0" dirty="0">
                <a:solidFill>
                  <a:srgbClr val="000000"/>
                </a:solidFill>
                <a:latin typeface="Garamond" pitchFamily="18" charset="0"/>
                <a:cs typeface="Arial"/>
              </a:rPr>
              <a:t>	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" y="4105871"/>
            <a:ext cx="3204715" cy="259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34" y="4105872"/>
            <a:ext cx="3137140" cy="259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2" y="1737445"/>
            <a:ext cx="4459857" cy="229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8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i="1" dirty="0" smtClean="0"/>
              <a:t>Koncepcja pedagogiczna F. FROEBLA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08467" y="1811547"/>
            <a:ext cx="10742303" cy="4023360"/>
          </a:xfrm>
        </p:spPr>
        <p:txBody>
          <a:bodyPr/>
          <a:lstStyle/>
          <a:p>
            <a:pPr algn="ctr"/>
            <a:r>
              <a:rPr lang="pl-PL" sz="2400" b="1" i="1" dirty="0">
                <a:latin typeface="Garamond" pitchFamily="18" charset="0"/>
              </a:rPr>
              <a:t>W roku szkolnym 2013/2014 rozpoczęłyśmy w naszym przedszkolu realizację innowacji pedagogicznej pt.: 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„Dar zabawy – alternatywne metody pracy z dziećmi w wieku przedszkolnym według koncepcji F. Froebla” </a:t>
            </a:r>
            <a:r>
              <a:rPr lang="pl-PL" sz="2400" b="1" i="1" dirty="0">
                <a:latin typeface="Garamond" pitchFamily="18" charset="0"/>
              </a:rPr>
              <a:t>opracowanej przez  </a:t>
            </a:r>
            <a:r>
              <a:rPr lang="pl-PL" sz="2400" b="1" i="1" dirty="0" smtClean="0">
                <a:latin typeface="Garamond" pitchFamily="18" charset="0"/>
              </a:rPr>
              <a:t/>
            </a:r>
            <a:br>
              <a:rPr lang="pl-PL" sz="2400" b="1" i="1" dirty="0" smtClean="0">
                <a:latin typeface="Garamond" pitchFamily="18" charset="0"/>
              </a:rPr>
            </a:br>
            <a:r>
              <a:rPr lang="pl-PL" sz="2400" b="1" i="1" dirty="0" smtClean="0">
                <a:latin typeface="Garamond" pitchFamily="18" charset="0"/>
              </a:rPr>
              <a:t>dr </a:t>
            </a:r>
            <a:r>
              <a:rPr lang="pl-PL" sz="2400" b="1" i="1" dirty="0">
                <a:latin typeface="Garamond" pitchFamily="18" charset="0"/>
              </a:rPr>
              <a:t>Barbarę Bilewicz – Kuźnię, pracownika Uniwersytetu Marii Curie </a:t>
            </a:r>
            <a:r>
              <a:rPr lang="pl-PL" sz="2400" b="1" i="1" dirty="0" smtClean="0">
                <a:latin typeface="Garamond" pitchFamily="18" charset="0"/>
              </a:rPr>
              <a:t/>
            </a:r>
            <a:br>
              <a:rPr lang="pl-PL" sz="2400" b="1" i="1" dirty="0" smtClean="0">
                <a:latin typeface="Garamond" pitchFamily="18" charset="0"/>
              </a:rPr>
            </a:br>
            <a:r>
              <a:rPr lang="pl-PL" sz="2400" b="1" i="1" dirty="0" smtClean="0">
                <a:latin typeface="Garamond" pitchFamily="18" charset="0"/>
              </a:rPr>
              <a:t>– </a:t>
            </a:r>
            <a:r>
              <a:rPr lang="pl-PL" sz="2400" b="1" i="1" dirty="0">
                <a:latin typeface="Garamond" pitchFamily="18" charset="0"/>
              </a:rPr>
              <a:t>Skłodowskiej /Instytut Pedagogiki </a:t>
            </a:r>
            <a:r>
              <a:rPr lang="pl-PL" sz="2400" b="1" i="1" dirty="0">
                <a:latin typeface="Garamond" pitchFamily="18" charset="0"/>
              </a:rPr>
              <a:t>Przedszkolnej</a:t>
            </a:r>
            <a:r>
              <a:rPr lang="pl-PL" sz="2400" b="1" i="1" dirty="0" smtClean="0">
                <a:latin typeface="Garamond" pitchFamily="18" charset="0"/>
              </a:rPr>
              <a:t>/. </a:t>
            </a:r>
            <a:r>
              <a:rPr lang="pl-PL" sz="2400" b="1" i="1" dirty="0" smtClean="0">
                <a:solidFill>
                  <a:srgbClr val="FFFF00"/>
                </a:solidFill>
                <a:latin typeface="Garamond" pitchFamily="18" charset="0"/>
              </a:rPr>
              <a:t>Program 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uwzględnia założenia teoretyczne koncepcji Friedricha Froebla. Szczególny nacisk położony jest na aktywność zabawową w procesie poznawania przez dziecko świata. </a:t>
            </a:r>
            <a:endParaRPr lang="pl-PL" sz="2400" b="1" i="1" dirty="0">
              <a:solidFill>
                <a:srgbClr val="FFFF00"/>
              </a:solidFill>
              <a:latin typeface="Garamond" pitchFamily="18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16" y="4319659"/>
            <a:ext cx="5024431" cy="216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6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67555" y="439947"/>
            <a:ext cx="6029864" cy="5869413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Praca w grupach zabawowo – zadaniowych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 odbywa się w zorganizowanych kącikach: 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kąciku darów, kąciku twórczym, kąciku badawczym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 i 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kąciku gospodarczym (ogródek  i  kuchnia)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Grupa pracuje w tym samym składzie przez cały tydzień. Działanie takie jest celowe i planowe, a jego zadaniem jest rozwijanie kompetencji społecznych dzieci  i rozwijanie ich wiedzy społecznej.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Praca w grupach odbywa się metodą stacyjną – grupy w ciągu kolejnych dni przechodzą do kolejnych </a:t>
            </a:r>
            <a:r>
              <a:rPr lang="pl-PL" sz="2400" b="1" kern="0" dirty="0" smtClean="0">
                <a:latin typeface="Garamond" pitchFamily="18" charset="0"/>
              </a:rPr>
              <a:t>kącików. </a:t>
            </a: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6" y="233916"/>
            <a:ext cx="1507812" cy="334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39" y="233917"/>
            <a:ext cx="1568197" cy="334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57" y="233916"/>
            <a:ext cx="1576823" cy="334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72" y="3511954"/>
            <a:ext cx="1426545" cy="334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83" y="3546032"/>
            <a:ext cx="1505075" cy="3277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01" y="3477876"/>
            <a:ext cx="1524154" cy="334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347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46785" y="862642"/>
            <a:ext cx="5788324" cy="5446718"/>
          </a:xfrm>
        </p:spPr>
        <p:txBody>
          <a:bodyPr/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Przykładowy zestaw materiałów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i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pomocy w kąciku darów: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podstawowe dary Froebla (dar 1 – dar 6)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ponadpodstawowe dary Froebla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akcesoria do tzw. małego świata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akcesoria do tzw. dużego świata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akcesoria do tzw. średniego świata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68" y="862642"/>
            <a:ext cx="3566927" cy="5658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0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95025" y="690112"/>
            <a:ext cx="5969479" cy="5826281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Przykładowy zestaw materiałów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i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pomocy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w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kąciku twórczym: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   materiały plastyczne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   rekwizyty teatralne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matryce i materiały do działań plastyczno – konstrukcyjnych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   instrumenty muzyczne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sprzęty i urządzenia (magnetofon, słuchawki itp.)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  płytoteka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  plansze i ilustracje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28" y="1551494"/>
            <a:ext cx="5469149" cy="383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4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63706" y="629728"/>
            <a:ext cx="6159260" cy="5679632"/>
          </a:xfrm>
        </p:spPr>
        <p:txBody>
          <a:bodyPr/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Przykładowy zestaw materiałów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i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pomocy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w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kąciku  badawczym: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przyrządy i pojemniki (menzurki, butelki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słoiki o różnej pojemności, pojemniki z piaskiem i wodą, lejki itp.)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przyrządy miernicze (linijka, ekierka, miara krawiecka, poziomica, waga, termometr itp.)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sprzęty i urządzenia (mikroskop, lupa, kompas, kalkulator, kalejdoskop, lornetka itp.)</a:t>
            </a:r>
          </a:p>
          <a:p>
            <a:pPr marL="342900" lvl="0" indent="-342900"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kern="0" dirty="0">
                <a:latin typeface="Garamond" pitchFamily="18" charset="0"/>
              </a:rPr>
              <a:t>	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29728"/>
            <a:ext cx="3692106" cy="5969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4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1509" y="483078"/>
            <a:ext cx="5749507" cy="5843534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Przykładowy zestaw materiałów </a:t>
            </a:r>
            <a:r>
              <a:rPr lang="pl-PL" sz="2400" b="1" kern="0" dirty="0" smtClean="0">
                <a:solidFill>
                  <a:srgbClr val="FFFF00"/>
                </a:solidFill>
                <a:latin typeface="Garamond" pitchFamily="18" charset="0"/>
              </a:rPr>
              <a:t>i 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pomocy w kąciku gospodarczym: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naczynia kuchenne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przyprawy kuchenne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przetwory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akcesoria ochronne i porządkowe (fartuszki, rękawice, ceraty, podkładki na stół, ściereczki, zmiotka i szufelka itp.)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zioła, rośliny zielone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narzędzia ogrodowe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akcesoria ogrodnika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- zwierzęta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32" y="483078"/>
            <a:ext cx="3683479" cy="3856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96" y="4339087"/>
            <a:ext cx="5313871" cy="229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0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Zabawy z darami</a:t>
            </a:r>
            <a:endParaRPr lang="pl-PL" b="1" i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562" y="1727439"/>
            <a:ext cx="3332212" cy="255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1727439"/>
            <a:ext cx="3407434" cy="255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350" y="4283015"/>
            <a:ext cx="1823914" cy="243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486" y="4283016"/>
            <a:ext cx="1855667" cy="243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9375" y="4283016"/>
            <a:ext cx="1945878" cy="243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8996" y="1727440"/>
            <a:ext cx="3508076" cy="2555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0474" y="4283015"/>
            <a:ext cx="4396597" cy="243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6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www.youtube.com/watch?v=OX5rFoRQxVc&amp;t=139s</a:t>
            </a:r>
            <a:r>
              <a:rPr lang="pl-PL" dirty="0" smtClean="0"/>
              <a:t>     (2:22-3:45)</a:t>
            </a:r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www.youtube.com/watch?v=2GDt_ZBRhXQ</a:t>
            </a:r>
            <a:r>
              <a:rPr lang="pl-PL" dirty="0" smtClean="0"/>
              <a:t> </a:t>
            </a:r>
          </a:p>
          <a:p>
            <a:r>
              <a:rPr lang="pl-PL" dirty="0">
                <a:hlinkClick r:id="rId4"/>
              </a:rPr>
              <a:t>https://</a:t>
            </a:r>
            <a:r>
              <a:rPr lang="pl-PL" dirty="0" smtClean="0">
                <a:hlinkClick r:id="rId4"/>
              </a:rPr>
              <a:t>www.youtube.com/watch?v=BbzKI-V3mDM</a:t>
            </a:r>
            <a:r>
              <a:rPr lang="pl-PL" dirty="0" smtClean="0"/>
              <a:t> </a:t>
            </a:r>
          </a:p>
          <a:p>
            <a:r>
              <a:rPr lang="pl-PL" dirty="0">
                <a:hlinkClick r:id="rId5"/>
              </a:rPr>
              <a:t>https://</a:t>
            </a:r>
            <a:r>
              <a:rPr lang="pl-PL" dirty="0" smtClean="0">
                <a:hlinkClick r:id="rId5"/>
              </a:rPr>
              <a:t>www.youtube.com/watch?v=QyZRwDScrDw</a:t>
            </a:r>
            <a:r>
              <a:rPr lang="pl-PL" dirty="0" smtClean="0"/>
              <a:t> </a:t>
            </a:r>
          </a:p>
          <a:p>
            <a:r>
              <a:rPr lang="pl-PL" dirty="0">
                <a:hlinkClick r:id="rId6"/>
              </a:rPr>
              <a:t>https://</a:t>
            </a:r>
            <a:r>
              <a:rPr lang="pl-PL" dirty="0" smtClean="0">
                <a:hlinkClick r:id="rId6"/>
              </a:rPr>
              <a:t>www.youtube.com/watch?v=NakHy7Jk6XE</a:t>
            </a:r>
            <a:r>
              <a:rPr lang="pl-PL" dirty="0" smtClean="0"/>
              <a:t> </a:t>
            </a:r>
          </a:p>
          <a:p>
            <a:r>
              <a:rPr lang="pl-PL" dirty="0">
                <a:hlinkClick r:id="rId7"/>
              </a:rPr>
              <a:t>https://</a:t>
            </a:r>
            <a:r>
              <a:rPr lang="pl-PL" dirty="0" smtClean="0">
                <a:hlinkClick r:id="rId7"/>
              </a:rPr>
              <a:t>www.youtube.com/watch?v=ggWV8zAU4pI</a:t>
            </a: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97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886" y="1699404"/>
            <a:ext cx="9720073" cy="4023360"/>
          </a:xfrm>
        </p:spPr>
        <p:txBody>
          <a:bodyPr>
            <a:normAutofit/>
          </a:bodyPr>
          <a:lstStyle/>
          <a:p>
            <a:pPr algn="ctr"/>
            <a:r>
              <a:rPr lang="pl-PL" sz="9600" dirty="0" smtClean="0"/>
              <a:t>Dziękujemy </a:t>
            </a:r>
            <a:r>
              <a:rPr lang="pl-PL" sz="9600" dirty="0" smtClean="0"/>
              <a:t>za uwagę</a:t>
            </a:r>
            <a:endParaRPr lang="pl-PL" sz="96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7039155" y="4710023"/>
            <a:ext cx="444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Dyrekcja oraz nauczyciele</a:t>
            </a:r>
          </a:p>
          <a:p>
            <a:pPr algn="ctr"/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Przedszkola nr 54</a:t>
            </a:r>
          </a:p>
          <a:p>
            <a:pPr algn="ctr"/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 Lublinie</a:t>
            </a:r>
            <a:endParaRPr lang="pl-PL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Twórca koncepcji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91206" y="1929555"/>
            <a:ext cx="6021237" cy="4023360"/>
          </a:xfrm>
        </p:spPr>
        <p:txBody>
          <a:bodyPr/>
          <a:lstStyle/>
          <a:p>
            <a:pPr algn="ctr"/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Friedrich </a:t>
            </a:r>
            <a:r>
              <a:rPr lang="pl-PL" sz="2400" b="1" i="1" dirty="0" err="1">
                <a:solidFill>
                  <a:srgbClr val="FFFF00"/>
                </a:solidFill>
                <a:latin typeface="Garamond" pitchFamily="18" charset="0"/>
              </a:rPr>
              <a:t>Froebel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–</a:t>
            </a:r>
            <a:r>
              <a:rPr lang="pl-PL" sz="2400" b="1" i="1" dirty="0">
                <a:latin typeface="Garamond" pitchFamily="18" charset="0"/>
              </a:rPr>
              <a:t> niemiecki pedagog, teoretyk  i czołowy kreator wychowania przedszkolnego    o orientacji humanistycznej, uznawany za twórcę wychowania przedszkolnego, stworzył pierwszy system wychowania przedszkolnego zwany </a:t>
            </a:r>
            <a:r>
              <a:rPr lang="pl-PL" sz="2400" b="1" i="1" dirty="0" err="1">
                <a:latin typeface="Garamond" pitchFamily="18" charset="0"/>
              </a:rPr>
              <a:t>fröeblizmem</a:t>
            </a:r>
            <a:r>
              <a:rPr lang="pl-PL" sz="2400" b="1" i="1" dirty="0">
                <a:latin typeface="Garamond" pitchFamily="18" charset="0"/>
              </a:rPr>
              <a:t>.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71" y="1930936"/>
            <a:ext cx="3579962" cy="446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06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Myśl pedagogiczna f. Froebla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3743" y="1915064"/>
            <a:ext cx="10405872" cy="4023360"/>
          </a:xfrm>
        </p:spPr>
        <p:txBody>
          <a:bodyPr/>
          <a:lstStyle/>
          <a:p>
            <a:pPr algn="just"/>
            <a:r>
              <a:rPr lang="pl-PL" sz="2400" b="1" dirty="0">
                <a:latin typeface="Garamond" pitchFamily="18" charset="0"/>
              </a:rPr>
              <a:t>Za podstawową formę aktywności uważał 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zabawę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</a:rPr>
              <a:t>,</a:t>
            </a:r>
            <a:r>
              <a:rPr lang="pl-PL" sz="2400" b="1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dirty="0">
                <a:latin typeface="Garamond" pitchFamily="18" charset="0"/>
              </a:rPr>
              <a:t>która winna prowadzić do wszechstronnego rozwoju i przygotowania do nauki</a:t>
            </a:r>
            <a:r>
              <a:rPr lang="pl-PL" sz="2400" b="1" dirty="0" smtClean="0">
                <a:latin typeface="Garamond" pitchFamily="18" charset="0"/>
              </a:rPr>
              <a:t>.</a:t>
            </a:r>
            <a:endParaRPr lang="pl-PL" sz="2400" b="1" i="1" dirty="0">
              <a:latin typeface="Garamond" pitchFamily="18" charset="0"/>
            </a:endParaRPr>
          </a:p>
          <a:p>
            <a:pPr algn="just"/>
            <a:r>
              <a:rPr lang="pl-PL" sz="2400" b="1" dirty="0">
                <a:latin typeface="Garamond" pitchFamily="18" charset="0"/>
              </a:rPr>
              <a:t>	Koncepcja aktywności oparta jest na działaniach dzieci w sali przedszkolnej oraz bliższej i dalszej przestrzeni przy wykorzystaniu zasobów środowiska społeczno – kulturowego. Duże znaczenie ma kontakt </a:t>
            </a:r>
            <a:r>
              <a:rPr lang="pl-PL" sz="2400" b="1" dirty="0" smtClean="0">
                <a:latin typeface="Garamond" pitchFamily="18" charset="0"/>
              </a:rPr>
              <a:t/>
            </a:r>
            <a:br>
              <a:rPr lang="pl-PL" sz="2400" b="1" dirty="0" smtClean="0">
                <a:latin typeface="Garamond" pitchFamily="18" charset="0"/>
              </a:rPr>
            </a:br>
            <a:r>
              <a:rPr lang="pl-PL" sz="2400" b="1" dirty="0" smtClean="0">
                <a:latin typeface="Garamond" pitchFamily="18" charset="0"/>
              </a:rPr>
              <a:t>z </a:t>
            </a:r>
            <a:r>
              <a:rPr lang="pl-PL" sz="2400" b="1" dirty="0">
                <a:latin typeface="Garamond" pitchFamily="18" charset="0"/>
              </a:rPr>
              <a:t>materiałami, których dostarcza przyroda, zwanymi 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„darami natury"</a:t>
            </a:r>
            <a:r>
              <a:rPr lang="pl-PL" sz="2400" b="1" dirty="0">
                <a:solidFill>
                  <a:srgbClr val="FFFF00"/>
                </a:solidFill>
                <a:latin typeface="Garamond" pitchFamily="18" charset="0"/>
              </a:rPr>
              <a:t>, </a:t>
            </a:r>
            <a:r>
              <a:rPr lang="pl-PL" sz="2400" b="1" dirty="0">
                <a:latin typeface="Garamond" pitchFamily="18" charset="0"/>
              </a:rPr>
              <a:t>bogactwami przyrody czy </a:t>
            </a:r>
            <a:r>
              <a:rPr lang="pl-PL" sz="2400" b="1" i="1" dirty="0">
                <a:latin typeface="Garamond" pitchFamily="18" charset="0"/>
              </a:rPr>
              <a:t>„darami ziemi” </a:t>
            </a:r>
            <a:r>
              <a:rPr lang="pl-PL" sz="2400" b="1" dirty="0">
                <a:latin typeface="Garamond" pitchFamily="18" charset="0"/>
              </a:rPr>
              <a:t>oraz wykorzystanie materiałów dydaktycznych, pomocy edukacyjnych stworzonych przez dorosłego dla dziecka, które F. </a:t>
            </a:r>
            <a:r>
              <a:rPr lang="pl-PL" sz="2400" b="1" dirty="0" err="1">
                <a:latin typeface="Garamond" pitchFamily="18" charset="0"/>
              </a:rPr>
              <a:t>Froebel</a:t>
            </a:r>
            <a:r>
              <a:rPr lang="pl-PL" sz="2400" b="1" dirty="0">
                <a:latin typeface="Garamond" pitchFamily="18" charset="0"/>
              </a:rPr>
              <a:t> nazwał </a:t>
            </a:r>
            <a:r>
              <a:rPr lang="pl-PL" sz="2400" b="1" i="1" dirty="0">
                <a:solidFill>
                  <a:srgbClr val="FFFF00"/>
                </a:solidFill>
                <a:latin typeface="Garamond" pitchFamily="18" charset="0"/>
              </a:rPr>
              <a:t>darami.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61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i="1" dirty="0" smtClean="0"/>
              <a:t>Dary f. Froebla </a:t>
            </a:r>
            <a:endParaRPr lang="pl-PL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37162" y="1811547"/>
            <a:ext cx="7884543" cy="460650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sz="2400" b="1" i="1" dirty="0" smtClean="0">
                <a:latin typeface="Garamond" pitchFamily="18" charset="0"/>
              </a:rPr>
              <a:t>		Dary </a:t>
            </a:r>
            <a:r>
              <a:rPr lang="pl-PL" sz="2400" b="1" dirty="0">
                <a:latin typeface="Garamond" pitchFamily="18" charset="0"/>
              </a:rPr>
              <a:t>to komplet materiałów dydaktycznych, w skład których wchodzi </a:t>
            </a:r>
            <a:r>
              <a:rPr lang="pl-PL" sz="2400" b="1" dirty="0" smtClean="0">
                <a:latin typeface="Garamond" pitchFamily="18" charset="0"/>
              </a:rPr>
              <a:t>14 </a:t>
            </a:r>
            <a:r>
              <a:rPr lang="pl-PL" sz="2400" b="1" dirty="0">
                <a:latin typeface="Garamond" pitchFamily="18" charset="0"/>
              </a:rPr>
              <a:t>drewnianych pudełek oraz siatka geometryczna. </a:t>
            </a:r>
          </a:p>
          <a:p>
            <a:pPr algn="just">
              <a:buNone/>
            </a:pPr>
            <a:r>
              <a:rPr lang="pl-PL" sz="2400" b="1" dirty="0">
                <a:latin typeface="Garamond" pitchFamily="18" charset="0"/>
              </a:rPr>
              <a:t>	</a:t>
            </a:r>
            <a:r>
              <a:rPr lang="pl-PL" sz="2400" b="1" u="sng" dirty="0">
                <a:latin typeface="Garamond" pitchFamily="18" charset="0"/>
              </a:rPr>
              <a:t>Zestaw podstawowy </a:t>
            </a:r>
            <a:r>
              <a:rPr lang="pl-PL" sz="2400" b="1" dirty="0">
                <a:latin typeface="Garamond" pitchFamily="18" charset="0"/>
              </a:rPr>
              <a:t>to dary od 1 do 6. Tworzą je ułożone </a:t>
            </a:r>
            <a:r>
              <a:rPr lang="pl-PL" sz="2400" b="1" dirty="0" smtClean="0">
                <a:latin typeface="Garamond" pitchFamily="18" charset="0"/>
              </a:rPr>
              <a:t/>
            </a:r>
            <a:br>
              <a:rPr lang="pl-PL" sz="2400" b="1" dirty="0" smtClean="0">
                <a:latin typeface="Garamond" pitchFamily="18" charset="0"/>
              </a:rPr>
            </a:br>
            <a:r>
              <a:rPr lang="pl-PL" sz="2400" b="1" dirty="0" smtClean="0">
                <a:latin typeface="Garamond" pitchFamily="18" charset="0"/>
              </a:rPr>
              <a:t>w </a:t>
            </a:r>
            <a:r>
              <a:rPr lang="pl-PL" sz="2400" b="1" dirty="0">
                <a:latin typeface="Garamond" pitchFamily="18" charset="0"/>
              </a:rPr>
              <a:t>zestawy materiały: wełniane piłki, drewniane klocki </a:t>
            </a:r>
            <a:r>
              <a:rPr lang="pl-PL" sz="2400" b="1" dirty="0" smtClean="0">
                <a:latin typeface="Garamond" pitchFamily="18" charset="0"/>
              </a:rPr>
              <a:t/>
            </a:r>
            <a:br>
              <a:rPr lang="pl-PL" sz="2400" b="1" dirty="0" smtClean="0">
                <a:latin typeface="Garamond" pitchFamily="18" charset="0"/>
              </a:rPr>
            </a:br>
            <a:r>
              <a:rPr lang="pl-PL" sz="2400" b="1" dirty="0" smtClean="0">
                <a:latin typeface="Garamond" pitchFamily="18" charset="0"/>
              </a:rPr>
              <a:t>w </a:t>
            </a:r>
            <a:r>
              <a:rPr lang="pl-PL" sz="2400" b="1" dirty="0">
                <a:latin typeface="Garamond" pitchFamily="18" charset="0"/>
              </a:rPr>
              <a:t>kształcie sześcianów, walców, graniastosłupów. </a:t>
            </a:r>
          </a:p>
          <a:p>
            <a:pPr algn="just">
              <a:buNone/>
            </a:pPr>
            <a:r>
              <a:rPr lang="pl-PL" sz="2400" b="1" dirty="0">
                <a:latin typeface="Garamond" pitchFamily="18" charset="0"/>
              </a:rPr>
              <a:t>	</a:t>
            </a:r>
            <a:r>
              <a:rPr lang="pl-PL" sz="2400" b="1" u="sng" dirty="0">
                <a:latin typeface="Garamond" pitchFamily="18" charset="0"/>
              </a:rPr>
              <a:t>Zestaw rozszerzony </a:t>
            </a:r>
            <a:r>
              <a:rPr lang="pl-PL" sz="2400" b="1" dirty="0">
                <a:latin typeface="Garamond" pitchFamily="18" charset="0"/>
              </a:rPr>
              <a:t>składa się dodatkowo z materiałów (mozaiki, patyczki, pierścienie, punkty) ponumerowanych od 7 do 10 oraz 5B, 5P, 1.1 i 1.2. </a:t>
            </a:r>
          </a:p>
          <a:p>
            <a:pPr algn="just">
              <a:buNone/>
            </a:pPr>
            <a:r>
              <a:rPr lang="pl-PL" sz="2400" b="1" dirty="0" smtClean="0">
                <a:latin typeface="Garamond" pitchFamily="18" charset="0"/>
              </a:rPr>
              <a:t>		Dary </a:t>
            </a:r>
            <a:r>
              <a:rPr lang="pl-PL" sz="2400" b="1" dirty="0">
                <a:latin typeface="Garamond" pitchFamily="18" charset="0"/>
              </a:rPr>
              <a:t>stworzone zostały z niezwykłą precyzją, gdyż </a:t>
            </a:r>
            <a:r>
              <a:rPr lang="pl-PL" sz="2400" b="1" dirty="0" err="1">
                <a:latin typeface="Garamond" pitchFamily="18" charset="0"/>
              </a:rPr>
              <a:t>Froebel</a:t>
            </a:r>
            <a:r>
              <a:rPr lang="pl-PL" sz="2400" b="1" dirty="0">
                <a:latin typeface="Garamond" pitchFamily="18" charset="0"/>
              </a:rPr>
              <a:t> był wykształconym architektem. Są one wykonane ze zróżnicowanych materiałów: wełny, drewna oraz plastiku.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5" y="2329032"/>
            <a:ext cx="3652560" cy="332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81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06506" y="310550"/>
            <a:ext cx="6918385" cy="6426680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 1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 – </a:t>
            </a:r>
            <a:r>
              <a:rPr lang="pl-PL" sz="2400" b="1" kern="0" dirty="0">
                <a:latin typeface="Garamond" pitchFamily="18" charset="0"/>
              </a:rPr>
              <a:t>to 6 par wełnianych piłeczek na sznurkach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różnych kolorach: 3 pary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barwach podstawowych (czerwona, żółta, niebieska) i 3 pary w barwach pochodnych (pomarańczowa, zielona, fioletowa).  Każda piłka ma średnicę 5 cm. Wszystkie piłki umieszczone </a:t>
            </a:r>
            <a:r>
              <a:rPr lang="pl-PL" sz="2400" b="1" kern="0" dirty="0" smtClean="0">
                <a:latin typeface="Garamond" pitchFamily="18" charset="0"/>
              </a:rPr>
              <a:t>są </a:t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drewnianym </a:t>
            </a:r>
            <a:r>
              <a:rPr lang="pl-PL" sz="2400" b="1" kern="0" dirty="0" smtClean="0">
                <a:latin typeface="Garamond" pitchFamily="18" charset="0"/>
              </a:rPr>
              <a:t>pudełku z </a:t>
            </a:r>
            <a:r>
              <a:rPr lang="pl-PL" sz="2400" b="1" kern="0" dirty="0">
                <a:latin typeface="Garamond" pitchFamily="18" charset="0"/>
              </a:rPr>
              <a:t>zasuwaną pokrywą. 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Dar 1 służy do rozpoznawania i nazywania barw, poszukiwania podobnych </a:t>
            </a:r>
            <a:r>
              <a:rPr lang="pl-PL" sz="2400" b="1" kern="0" dirty="0" smtClean="0">
                <a:latin typeface="Garamond" pitchFamily="18" charset="0"/>
              </a:rPr>
              <a:t>kształtów i </a:t>
            </a:r>
            <a:r>
              <a:rPr lang="pl-PL" sz="2400" b="1" kern="0" dirty="0">
                <a:latin typeface="Garamond" pitchFamily="18" charset="0"/>
              </a:rPr>
              <a:t>cech (kulista, lekka, okrągła), określania kierunków,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jakich toczy się piłka, jej położenia (blisko, daleko, wysoko, nisko) </a:t>
            </a: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ruchów (toczy się, turla, spada, skacze). Wykorzystując do zabaw wierszyki i piosenki w języku polskim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angielskim wzbogacamy słownik dziecka, doskonalimy pamięć  </a:t>
            </a: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rozwijamy umiejętność pracy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grupie.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00" y="310550"/>
            <a:ext cx="3384736" cy="614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6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28868" y="293297"/>
            <a:ext cx="7254815" cy="6254151"/>
          </a:xfrm>
        </p:spPr>
        <p:txBody>
          <a:bodyPr>
            <a:normAutofit/>
          </a:bodyPr>
          <a:lstStyle/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2</a:t>
            </a:r>
            <a:r>
              <a:rPr lang="pl-PL" sz="2400" b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tworzą: dwie kule, dwa walce i dwa sześciany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drewnianym pudełku, </a:t>
            </a:r>
            <a:r>
              <a:rPr lang="pl-PL" sz="2400" b="1" kern="0" dirty="0" smtClean="0">
                <a:latin typeface="Garamond" pitchFamily="18" charset="0"/>
              </a:rPr>
              <a:t>z </a:t>
            </a:r>
            <a:r>
              <a:rPr lang="pl-PL" sz="2400" b="1" kern="0" dirty="0">
                <a:latin typeface="Garamond" pitchFamily="18" charset="0"/>
              </a:rPr>
              <a:t>ruchomym stelażem do ułożenia przez dziecko. W zestawie jest </a:t>
            </a:r>
            <a:r>
              <a:rPr lang="pl-PL" sz="2400" b="1" kern="0" dirty="0" smtClean="0">
                <a:latin typeface="Garamond" pitchFamily="18" charset="0"/>
              </a:rPr>
              <a:t>także patyczek i </a:t>
            </a:r>
            <a:r>
              <a:rPr lang="pl-PL" sz="2400" b="1" kern="0" dirty="0">
                <a:latin typeface="Garamond" pitchFamily="18" charset="0"/>
              </a:rPr>
              <a:t>sznurek do przeprowadzania eksperymentów. Bryły są dobrane parami, jedna figura z pary jest gładka, bez żadnych otworów, druga ma natomiast nawiercone otwory do wkładania patyczka (umożliwia  to obracanie bryłą) oraz ma haczyki do przewlekania sznurka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zawieszania jej na stelażu.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kern="0" dirty="0">
                <a:latin typeface="Garamond" pitchFamily="18" charset="0"/>
              </a:rPr>
              <a:t>	Bryły te mają służyć do odkrywania zjawisk fizycznych, poznawania ruchów przedmiotów, przeprowadzania porównań, odróżniania kształtów, budowania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umysłach dzieci linii prostej i krzywej, badania ciężaru, ruchu itp.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1776423"/>
            <a:ext cx="4233308" cy="4063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0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43268" y="741870"/>
            <a:ext cx="4671205" cy="5865964"/>
          </a:xfrm>
        </p:spPr>
        <p:txBody>
          <a:bodyPr/>
          <a:lstStyle/>
          <a:p>
            <a:pPr lvl="0" algn="ctr"/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3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</a:rPr>
              <a:t> -</a:t>
            </a:r>
            <a:r>
              <a:rPr lang="pl-PL" sz="2400" b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W skład Daru 3 wchodzi osiem małych sześcianów (2,5x2,5x2,5 cm), które powstały poprzez przecięcie (pionowe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poziome) dużego sześcianu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z </a:t>
            </a:r>
            <a:r>
              <a:rPr lang="pl-PL" sz="2400" b="1" kern="0" dirty="0">
                <a:latin typeface="Garamond" pitchFamily="18" charset="0"/>
              </a:rPr>
              <a:t>Daru 2</a:t>
            </a:r>
            <a:r>
              <a:rPr lang="pl-PL" sz="2400" b="1" kern="0" dirty="0" smtClean="0">
                <a:latin typeface="Garamond" pitchFamily="18" charset="0"/>
              </a:rPr>
              <a:t>.</a:t>
            </a: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lang="pl-PL" sz="2400" b="1" i="1" kern="0" dirty="0" smtClean="0">
              <a:solidFill>
                <a:srgbClr val="000000"/>
              </a:solidFill>
              <a:latin typeface="Garamond" pitchFamily="18" charset="0"/>
              <a:cs typeface="Arial"/>
            </a:endParaRP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lang="pl-PL" sz="2400" b="1" i="1" kern="0" dirty="0" smtClean="0">
              <a:solidFill>
                <a:srgbClr val="000000"/>
              </a:solidFill>
              <a:latin typeface="Garamond" pitchFamily="18" charset="0"/>
              <a:cs typeface="Arial"/>
            </a:endParaRPr>
          </a:p>
          <a:p>
            <a:pPr marL="342900" lvl="0" indent="-342900" algn="ctr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l-PL" sz="2400" b="1" i="1" kern="0" dirty="0" smtClean="0">
                <a:solidFill>
                  <a:srgbClr val="FFFF00"/>
                </a:solidFill>
                <a:latin typeface="Garamond" pitchFamily="18" charset="0"/>
                <a:cs typeface="Arial"/>
              </a:rPr>
              <a:t>Dar </a:t>
            </a:r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4</a:t>
            </a:r>
            <a:r>
              <a:rPr lang="pl-PL" sz="2400" b="1" kern="0" dirty="0">
                <a:solidFill>
                  <a:srgbClr val="FFFF00"/>
                </a:solidFill>
                <a:latin typeface="Garamond" pitchFamily="18" charset="0"/>
                <a:cs typeface="Arial"/>
              </a:rPr>
              <a:t> - </a:t>
            </a:r>
            <a:r>
              <a:rPr lang="pl-PL" sz="2400" b="1" kern="0" dirty="0">
                <a:latin typeface="Garamond" pitchFamily="18" charset="0"/>
                <a:cs typeface="Arial"/>
              </a:rPr>
              <a:t>w skład Daru 4 wchodzi osiem prostopadłościanów </a:t>
            </a:r>
            <a:r>
              <a:rPr lang="pl-PL" sz="2400" b="1" kern="0" dirty="0" smtClean="0">
                <a:latin typeface="Garamond" pitchFamily="18" charset="0"/>
                <a:cs typeface="Arial"/>
              </a:rPr>
              <a:t/>
            </a:r>
            <a:br>
              <a:rPr lang="pl-PL" sz="2400" b="1" kern="0" dirty="0" smtClean="0">
                <a:latin typeface="Garamond" pitchFamily="18" charset="0"/>
                <a:cs typeface="Arial"/>
              </a:rPr>
            </a:br>
            <a:r>
              <a:rPr lang="pl-PL" sz="2400" b="1" kern="0" dirty="0" smtClean="0">
                <a:latin typeface="Garamond" pitchFamily="18" charset="0"/>
                <a:cs typeface="Arial"/>
              </a:rPr>
              <a:t>w </a:t>
            </a:r>
            <a:r>
              <a:rPr lang="pl-PL" sz="2400" b="1" kern="0" dirty="0">
                <a:latin typeface="Garamond" pitchFamily="18" charset="0"/>
                <a:cs typeface="Arial"/>
              </a:rPr>
              <a:t>drewnianym pudełku powstałych poprzez jedno przecięcie pionowe i trzy poziome sześcianu wielkości Daru 2.</a:t>
            </a:r>
          </a:p>
          <a:p>
            <a:pPr lvl="0" algn="ctr"/>
            <a:endParaRPr lang="pl-PL" sz="2400" b="1" kern="0" dirty="0">
              <a:latin typeface="Garamond" pitchFamily="18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34" y="741871"/>
            <a:ext cx="3122398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409" y="3866607"/>
            <a:ext cx="2955448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5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07170" y="448574"/>
            <a:ext cx="5137031" cy="6331788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5</a:t>
            </a:r>
            <a:r>
              <a:rPr lang="pl-PL" sz="2400" b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składa się z sześcianów, prostopadłościanów </a:t>
            </a: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trójgraniastych połówek sześcianów. Powstał                          z sześcianu, który podzielony dwoma cięciami poprzecznymi, a następnie poprzez przecięcie przekątną jego górnej warstwy, utworzył nowe układy klocków. Jest większy od Daru 3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Daru 4.</a:t>
            </a:r>
          </a:p>
          <a:p>
            <a:pPr lvl="0" algn="ctr"/>
            <a:r>
              <a:rPr lang="pl-PL" sz="2400" b="1" i="1" kern="0" dirty="0">
                <a:solidFill>
                  <a:srgbClr val="FFFF00"/>
                </a:solidFill>
                <a:latin typeface="Garamond" pitchFamily="18" charset="0"/>
              </a:rPr>
              <a:t>Dar 6</a:t>
            </a:r>
            <a:r>
              <a:rPr lang="pl-PL" sz="2400" b="1" kern="0" dirty="0">
                <a:solidFill>
                  <a:srgbClr val="C00000"/>
                </a:solidFill>
                <a:latin typeface="Garamond" pitchFamily="18" charset="0"/>
              </a:rPr>
              <a:t> </a:t>
            </a:r>
            <a:r>
              <a:rPr lang="pl-PL" sz="2400" b="1" kern="0" dirty="0">
                <a:latin typeface="Garamond" pitchFamily="18" charset="0"/>
              </a:rPr>
              <a:t>zawiera klocki - cegiełki </a:t>
            </a:r>
            <a:r>
              <a:rPr lang="pl-PL" sz="2400" b="1" kern="0" dirty="0" smtClean="0">
                <a:latin typeface="Garamond" pitchFamily="18" charset="0"/>
              </a:rPr>
              <a:t/>
            </a:r>
            <a:br>
              <a:rPr lang="pl-PL" sz="2400" b="1" kern="0" dirty="0" smtClean="0">
                <a:latin typeface="Garamond" pitchFamily="18" charset="0"/>
              </a:rPr>
            </a:br>
            <a:r>
              <a:rPr lang="pl-PL" sz="2400" b="1" kern="0" dirty="0" smtClean="0">
                <a:latin typeface="Garamond" pitchFamily="18" charset="0"/>
              </a:rPr>
              <a:t>o </a:t>
            </a:r>
            <a:r>
              <a:rPr lang="pl-PL" sz="2400" b="1" kern="0" dirty="0">
                <a:latin typeface="Garamond" pitchFamily="18" charset="0"/>
              </a:rPr>
              <a:t>różnych płaszczyznach odpowiadających takim kształtom jak trójkąty czy kwadraty. Poprzez odpowiednie cięcia z tabliczek powstają prostopadłościany, sześciany </a:t>
            </a:r>
            <a:r>
              <a:rPr lang="pl-PL" sz="2400" b="1" kern="0" dirty="0" smtClean="0">
                <a:latin typeface="Garamond" pitchFamily="18" charset="0"/>
              </a:rPr>
              <a:t>i </a:t>
            </a:r>
            <a:r>
              <a:rPr lang="pl-PL" sz="2400" b="1" kern="0" dirty="0">
                <a:latin typeface="Garamond" pitchFamily="18" charset="0"/>
              </a:rPr>
              <a:t>graniastosłupy. Elementy zawarte </a:t>
            </a:r>
            <a:r>
              <a:rPr lang="pl-PL" sz="2400" b="1" kern="0" dirty="0" smtClean="0">
                <a:latin typeface="Garamond" pitchFamily="18" charset="0"/>
              </a:rPr>
              <a:t>w </a:t>
            </a:r>
            <a:r>
              <a:rPr lang="pl-PL" sz="2400" b="1" kern="0" dirty="0">
                <a:latin typeface="Garamond" pitchFamily="18" charset="0"/>
              </a:rPr>
              <a:t>Darze 6 są zbliżone wielkością do elementów zawartych  w Darze 5.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71" y="448574"/>
            <a:ext cx="2777704" cy="2648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571" y="3294216"/>
            <a:ext cx="2777704" cy="285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328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Niebieski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ntegralny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ny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416</TotalTime>
  <Words>508</Words>
  <Application>Microsoft Office PowerPoint</Application>
  <PresentationFormat>Panoramiczny</PresentationFormat>
  <Paragraphs>100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4" baseType="lpstr">
      <vt:lpstr>Arial</vt:lpstr>
      <vt:lpstr>Corbel</vt:lpstr>
      <vt:lpstr>Garamond</vt:lpstr>
      <vt:lpstr>Tw Cen MT</vt:lpstr>
      <vt:lpstr>Tw Cen MT Condensed</vt:lpstr>
      <vt:lpstr>Wingdings 3</vt:lpstr>
      <vt:lpstr>Integralny</vt:lpstr>
      <vt:lpstr>Koncepcja pedagogiczna  f. Froebla</vt:lpstr>
      <vt:lpstr>Koncepcja pedagogiczna F. FROEBLA </vt:lpstr>
      <vt:lpstr>Twórca koncepcji </vt:lpstr>
      <vt:lpstr>Myśl pedagogiczna f. Froebla </vt:lpstr>
      <vt:lpstr>Dary f. Froebla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ZALETY PRACY Z DARAMI FROEBLA </vt:lpstr>
      <vt:lpstr>Zajęcia dydaktyczne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Zabawy z darami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Koncepcja pedagogiczna  f. Froebla</dc:title>
  <dc:creator>Admin</dc:creator>
  <cp:lastModifiedBy>Admin</cp:lastModifiedBy>
  <cp:revision>15</cp:revision>
  <dcterms:created xsi:type="dcterms:W3CDTF">2023-11-08T15:20:47Z</dcterms:created>
  <dcterms:modified xsi:type="dcterms:W3CDTF">2023-11-15T11:18:33Z</dcterms:modified>
</cp:coreProperties>
</file>